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342" r:id="rId4"/>
    <p:sldId id="333" r:id="rId5"/>
    <p:sldId id="323" r:id="rId6"/>
    <p:sldId id="329" r:id="rId7"/>
    <p:sldId id="330" r:id="rId8"/>
    <p:sldId id="324" r:id="rId9"/>
    <p:sldId id="332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50529" autoAdjust="0"/>
  </p:normalViewPr>
  <p:slideViewPr>
    <p:cSldViewPr snapToGrid="0">
      <p:cViewPr varScale="1">
        <p:scale>
          <a:sx n="54" d="100"/>
          <a:sy n="54" d="100"/>
        </p:scale>
        <p:origin x="2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2D04-EA0C-40B9-B6D3-C3E451E3DF26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C844-F4C4-4665-9318-1B802173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Presentation given to groups in the Capital Campaign phase for a new (or additional) Fisher House at their local medical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2D779-4AFC-42DE-87A2-94D5DBA8EF9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= FOFH Group,  i.e. 7 of 9 houses in construction or scheduled to start between now the end of the year have FOFH Groups</a:t>
            </a:r>
          </a:p>
          <a:p>
            <a:endParaRPr lang="en-US" dirty="0"/>
          </a:p>
          <a:p>
            <a:r>
              <a:rPr lang="en-US" dirty="0"/>
              <a:t>Cleveland – actually turned over  # 83 and 84,  Bronx  scheduled May 85, 86,   Richmond, Albuquerque, &amp; </a:t>
            </a:r>
            <a:r>
              <a:rPr lang="en-US" dirty="0" err="1"/>
              <a:t>Togus</a:t>
            </a:r>
            <a:r>
              <a:rPr lang="en-US" dirty="0"/>
              <a:t> in a horse race.</a:t>
            </a:r>
          </a:p>
          <a:p>
            <a:r>
              <a:rPr lang="en-US" dirty="0"/>
              <a:t>Denver GB scheduled in two weeks, Ann Arbor in June – same week as the Cleveland dedication.   </a:t>
            </a:r>
          </a:p>
          <a:p>
            <a:endParaRPr lang="en-US" dirty="0"/>
          </a:p>
          <a:p>
            <a:r>
              <a:rPr lang="en-US" dirty="0"/>
              <a:t>17 locations saying…yeah, but what about me???</a:t>
            </a:r>
          </a:p>
          <a:p>
            <a:endParaRPr lang="en-US" dirty="0"/>
          </a:p>
          <a:p>
            <a:r>
              <a:rPr lang="en-US" dirty="0"/>
              <a:t>We’ve completed site visits to 7 of 17 of those locations …Columbia Missouri will likely be one of our next… You do the math.</a:t>
            </a:r>
          </a:p>
          <a:p>
            <a:r>
              <a:rPr lang="en-US" dirty="0"/>
              <a:t>Bay Pines and San Antonio are the wild cards – existing houses that are full (i.e. demonstrated need – and currently burning through Hotels for Heroes resources)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6126C-CDFC-4135-8872-BF1FA3D6AC5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18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at least 1 acre of suitable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 106 is the portion of the National Historic Preservation Act (NHPA) that is concerned with Federal undertakings.  Local SHPO is key player for this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question – has the medical center recently done an EPA study on the site or are we starting from scratch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access to the site contingent on timely completion of other projects on the medical center campus?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Are their existing structures that need to be moved or demolished?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Want to start houses in northern/colder climates in spring to have walls up and framed before first snow in fall.   Hurricane season often impacts building in the South,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Firm commitment (cash in hand) from the local community can accelerate a houses priority to start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DC844-F4C4-4665-9318-1B80217316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construction the house is owned by the government but</a:t>
            </a:r>
            <a:r>
              <a:rPr lang="en-US" baseline="0" dirty="0"/>
              <a:t> Fisher House still maintains a presence… after hosting a tremendous dedication ceremony!</a:t>
            </a:r>
          </a:p>
          <a:p>
            <a:endParaRPr lang="en-US" baseline="0" dirty="0"/>
          </a:p>
          <a:p>
            <a:r>
              <a:rPr lang="en-US" baseline="0" dirty="0"/>
              <a:t>Fisher House comes with a one-year warranty (common residential new-home warranty); you break it, we fix it…</a:t>
            </a:r>
          </a:p>
          <a:p>
            <a:endParaRPr lang="en-US" baseline="0" dirty="0"/>
          </a:p>
          <a:p>
            <a:r>
              <a:rPr lang="en-US" baseline="0" dirty="0"/>
              <a:t>By regulation, the Department of Defense (DoD) charges families $10 per night.  The Foundation pays the lodging fees.  (VA does not charge)</a:t>
            </a:r>
          </a:p>
          <a:p>
            <a:endParaRPr lang="en-US" baseline="0" dirty="0"/>
          </a:p>
          <a:p>
            <a:r>
              <a:rPr lang="en-US" baseline="0" dirty="0"/>
              <a:t>We allow donors to designate certain houses for their gifts.</a:t>
            </a:r>
          </a:p>
          <a:p>
            <a:endParaRPr lang="en-US" baseline="0" dirty="0"/>
          </a:p>
          <a:p>
            <a:r>
              <a:rPr lang="en-US" baseline="0" dirty="0"/>
              <a:t>We host an annual managers conference for professional training purposes, as well as an annual conference for the FOFH community groups.</a:t>
            </a:r>
          </a:p>
          <a:p>
            <a:endParaRPr lang="en-US" baseline="0" dirty="0"/>
          </a:p>
          <a:p>
            <a:r>
              <a:rPr lang="en-US" baseline="0" dirty="0"/>
              <a:t>Whatever is necessary to keep the houses to standard.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2D779-4AFC-42DE-87A2-94D5DBA8EF9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3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from VA’s slides provided by the VA FH Program Manager, Jennifer Koget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2D779-4AFC-42DE-87A2-94D5DBA8EF9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1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5D5B-9E11-4016-A0D3-613B064D5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FF9E-A564-42A6-A38C-8EF34B25A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C838-83DB-4DC4-86FF-2AFE0CD9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55CBE-CBB2-4427-A43D-47E50266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66C5-42B7-4015-90DD-07106E23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17F-DD75-4A72-9E80-2D3F6789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E2B1-6D1A-432F-802B-19547EB6C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67C3F-B8B0-4D47-AAF8-8D3C8C52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88F6-B133-43CE-877E-812B613C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09E8-81EB-41D5-A668-5878CE2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9A66-CBD5-4EC8-B748-75558CA0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E7836-DCBA-4668-AD15-04D75506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9570-6D85-4D7D-AE5A-B4B54B4F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5A198-46B2-47E5-8EA9-43F5679F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CA7BB-5C26-4200-ACA5-B4507138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4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291-DF55-4D20-A558-0EA4D8A9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4667-8EB2-4358-B0B4-DD89B664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30A98-4F07-4FCF-ABF9-87F7A7A23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B8D82-9B97-4E56-9CD6-171E8611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1DC32-8E12-40DD-B310-1119CCBB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465CE-0ADC-45E5-B5CC-497F1296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0BE9-E522-4089-BF90-A0D2419F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CF832-D078-4663-A0D6-0657C1BC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44FFE-2D63-4893-915E-EDCD0C771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8042A-512D-446E-880E-43CB5F651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2C332-6115-4484-A870-DD64C7C13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807BB-9D2E-45B3-9617-CB1B849D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367F1-B3C4-4DFD-8060-3A185328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C6AB8-68FD-4F9A-9711-2B44C823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1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5956-A1D0-45A5-932F-4BC0755C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9E85E-5F86-45B3-B0D7-230B444B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87C8E-B1B4-4BC6-87BC-47E275DE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60491-EFB5-4BF3-9F7B-03106FE9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C1ABF-EBBB-4A94-A66E-2ABEBD0B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21B0-6028-401D-ADC8-F7EF3F59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EB1E-0D8E-4DD4-A4D8-CD39DB7C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D135-8390-4FD6-9BAC-93381F3F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AA150-9619-490F-A53F-6B416B15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8281B-17BB-402D-8C50-56403300D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AF446-2555-4802-85A0-71AA139B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C24A3-F883-4D90-A3A2-3BD95305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C92FA-9D36-44AA-9511-24DBE8B6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3870-E64B-48ED-8964-B9580D38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3B6D1-4394-4BA6-918A-036F34B3B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48C29-063F-414B-99E9-7BD758A89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ABD4-D0AB-45FB-A5D3-32FAFCF3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F8DD8-23CB-4FBA-8D8E-3E9B8132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88640-AD14-4335-B92E-9F1BB2B5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3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E19-4136-4118-9C53-361FA6F8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203D-634F-4120-8B4A-D41BEE61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27C8-863D-48C6-9B7D-FE002FBF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DC2A-89E4-441D-A532-CA9659BF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69A85-2629-4444-8649-8B41DF67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69448-FD4E-4E48-B2B8-B6E455266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5592-3A14-473D-92CA-E1098482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A7B3-EE53-469C-AAFE-B1861D85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2592-6206-4BCA-AB99-89956EA0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395F8-B011-4890-9FA8-95B8ED7C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70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08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71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89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1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8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24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7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20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9D16-D93E-4F91-844D-5F01100DE3BF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2B95-010E-4D73-920F-CD940C64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3BA10-B169-465F-B228-37A8BDE9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60C4-1796-4204-924B-481FC71B4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C8F43-E6E2-430B-8124-07DD85AEA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2033"/>
            <a:ext cx="12192000" cy="589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B5B14-4AC1-4917-9FBA-BEB0C70AC9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51" y="5590396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B7D1-36BA-43EE-8F84-E8F09B65152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ACA2-31F6-4A85-9082-B6D437B253D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6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4355" y="0"/>
            <a:ext cx="6657645" cy="4239080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endParaRPr lang="en-US" sz="2400" b="1" i="1" dirty="0">
              <a:solidFill>
                <a:srgbClr val="FFC000"/>
              </a:solidFill>
              <a:latin typeface="Palatino Linotype" pitchFamily="18" charset="0"/>
              <a:cs typeface="Tahoma" pitchFamily="34" charset="0"/>
            </a:endParaRPr>
          </a:p>
          <a:p>
            <a:endParaRPr lang="en-US" sz="2400" b="1" i="1" dirty="0">
              <a:solidFill>
                <a:srgbClr val="FFC000"/>
              </a:solidFill>
              <a:latin typeface="Palatino Linotype" pitchFamily="18" charset="0"/>
              <a:cs typeface="Tahoma" pitchFamily="34" charset="0"/>
            </a:endParaRPr>
          </a:p>
          <a:p>
            <a:endParaRPr lang="en-US" sz="2400" b="1" i="1" dirty="0">
              <a:solidFill>
                <a:srgbClr val="FFC000"/>
              </a:solidFill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r>
              <a:rPr lang="en-US" sz="4800" b="1" dirty="0">
                <a:solidFill>
                  <a:srgbClr val="E9CB17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April 2019 </a:t>
            </a:r>
          </a:p>
          <a:p>
            <a:r>
              <a:rPr lang="en-US" sz="3300" b="1" dirty="0">
                <a:solidFill>
                  <a:srgbClr val="E9CB17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Fisher House Foundation Update </a:t>
            </a:r>
          </a:p>
          <a:p>
            <a:r>
              <a:rPr lang="en-US" sz="3300" b="1" dirty="0">
                <a:solidFill>
                  <a:srgbClr val="E9CB17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for FOFH Community Groups in the Capital Campaign Phase</a:t>
            </a:r>
          </a:p>
          <a:p>
            <a:endParaRPr lang="en-US" b="1" dirty="0">
              <a:latin typeface="Arial Black" panose="020B0A040201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Brian Gawne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VP for Community Relations</a:t>
            </a:r>
            <a:b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(240) 599-2462    bgawne@fisherhouse.org</a:t>
            </a:r>
          </a:p>
          <a:p>
            <a:endParaRPr lang="en-US" sz="14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7FF5C-EDE9-47BF-93BA-9B25848DEB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7596"/>
            <a:ext cx="12192000" cy="2651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6ED2D4-903C-4FAF-AD81-338A590C5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34355" cy="42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64" y="9425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FH Construction Update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369380"/>
            <a:ext cx="425631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Construction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Cleveland, OH (I &amp; II)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Bronx, NY (I &amp; II)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Richmond, VA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Albuquerque</a:t>
            </a:r>
          </a:p>
          <a:p>
            <a:r>
              <a:rPr lang="en-US" sz="2000" dirty="0" err="1"/>
              <a:t>Togus</a:t>
            </a:r>
            <a:r>
              <a:rPr lang="en-US" sz="2000" dirty="0"/>
              <a:t>, ME</a:t>
            </a:r>
          </a:p>
          <a:p>
            <a:endParaRPr lang="en-US" sz="2000" b="1" dirty="0">
              <a:solidFill>
                <a:srgbClr val="FFC000"/>
              </a:solidFill>
            </a:endParaRPr>
          </a:p>
          <a:p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096068" y="206002"/>
            <a:ext cx="241953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Future </a:t>
            </a:r>
            <a:b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r>
              <a:rPr lang="en-US" sz="1200" b="1" dirty="0"/>
              <a:t>Bay Pines, FL (2nd)</a:t>
            </a:r>
          </a:p>
          <a:p>
            <a:pPr lvl="0">
              <a:defRPr/>
            </a:pPr>
            <a:r>
              <a:rPr lang="en-US" sz="1200" b="1" dirty="0"/>
              <a:t>Birmingham, AL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Columbia, MO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Columbia, SC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Detroit, MI</a:t>
            </a:r>
          </a:p>
          <a:p>
            <a:r>
              <a:rPr lang="en-US" sz="1200" b="1" dirty="0"/>
              <a:t>Huntington, WV</a:t>
            </a:r>
          </a:p>
          <a:p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Kansas City, MO*</a:t>
            </a:r>
          </a:p>
          <a:p>
            <a:pPr lvl="0">
              <a:defRPr/>
            </a:pPr>
            <a:r>
              <a:rPr lang="en-US" sz="1200" b="1" dirty="0">
                <a:solidFill>
                  <a:srgbClr val="FFC000"/>
                </a:solidFill>
              </a:rPr>
              <a:t>Lexington, KY</a:t>
            </a:r>
          </a:p>
          <a:p>
            <a:r>
              <a:rPr lang="en-US" sz="1200" b="1" dirty="0"/>
              <a:t>Montrose, NY</a:t>
            </a:r>
          </a:p>
          <a:p>
            <a:pPr lvl="0">
              <a:defRPr/>
            </a:pPr>
            <a:r>
              <a:rPr lang="en-US" sz="1200" b="1" dirty="0">
                <a:solidFill>
                  <a:srgbClr val="FFC000"/>
                </a:solidFill>
              </a:rPr>
              <a:t>North Chicago, IL</a:t>
            </a:r>
          </a:p>
          <a:p>
            <a:r>
              <a:rPr lang="en-US" sz="1200" b="1" dirty="0"/>
              <a:t>Perry Point, MD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Pittsburgh, PA (2</a:t>
            </a:r>
            <a:r>
              <a:rPr lang="en-US" sz="1200" b="1" baseline="30000" dirty="0">
                <a:solidFill>
                  <a:srgbClr val="FFC000"/>
                </a:solidFill>
              </a:rPr>
              <a:t>nd</a:t>
            </a:r>
            <a:r>
              <a:rPr lang="en-US" sz="1200" b="1" dirty="0">
                <a:solidFill>
                  <a:srgbClr val="FFC000"/>
                </a:solidFill>
              </a:rPr>
              <a:t>)</a:t>
            </a:r>
          </a:p>
          <a:p>
            <a:r>
              <a:rPr lang="en-US" sz="1200" b="1" dirty="0"/>
              <a:t>Shreveport, LA</a:t>
            </a:r>
          </a:p>
          <a:p>
            <a:pPr lvl="0">
              <a:defRPr/>
            </a:pPr>
            <a:r>
              <a:rPr lang="en-US" sz="1200" b="1" dirty="0"/>
              <a:t>Ramstein, Germany</a:t>
            </a:r>
          </a:p>
          <a:p>
            <a:r>
              <a:rPr lang="en-US" sz="1200" b="1" dirty="0"/>
              <a:t>San Antonio, TX (2nd)</a:t>
            </a:r>
          </a:p>
          <a:p>
            <a:pPr lvl="0">
              <a:defRPr/>
            </a:pPr>
            <a:r>
              <a:rPr lang="en-US" sz="1200" b="1" dirty="0"/>
              <a:t>San Juan, PR</a:t>
            </a:r>
          </a:p>
          <a:p>
            <a:pPr lvl="0">
              <a:defRPr/>
            </a:pPr>
            <a:r>
              <a:rPr lang="en-US" sz="1200" b="1" dirty="0"/>
              <a:t>White River Junction, VT</a:t>
            </a:r>
          </a:p>
          <a:p>
            <a:endParaRPr lang="en-US" sz="20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944620" y="1394464"/>
            <a:ext cx="340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Remaining Starts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Denver, 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 Arbor, 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Orleans, 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Omaha, 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Tentative Starts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TBD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780507D-FCC1-4606-90D6-0D5E5D1B0D66}"/>
              </a:ext>
            </a:extLst>
          </p:cNvPr>
          <p:cNvSpPr txBox="1">
            <a:spLocks/>
          </p:cNvSpPr>
          <p:nvPr/>
        </p:nvSpPr>
        <p:spPr>
          <a:xfrm>
            <a:off x="10153341" y="220089"/>
            <a:ext cx="2419533" cy="5392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Visit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 Pines, FL Pines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FL (2nd)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Birmingham, 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Columbia, MO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Columbia,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Detroit, MI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Huntington, WV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Kansas City, MO*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Lexington, KY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Montrose, 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Chicago, IL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Perry Point, MD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Pittsburgh, PA (2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Shreveport, 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Ramstein, Germany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Antonio, TX (2nd)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Juan, PR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River Junction, VT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17014-5650-42C8-A170-42069F74FC20}"/>
              </a:ext>
            </a:extLst>
          </p:cNvPr>
          <p:cNvSpPr txBox="1"/>
          <p:nvPr/>
        </p:nvSpPr>
        <p:spPr>
          <a:xfrm flipH="1">
            <a:off x="1647644" y="5274527"/>
            <a:ext cx="4960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(Gold Font =  Location with a supporting FOFH Group)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156731F-576C-40A2-939D-D73A55EC2ACB}"/>
              </a:ext>
            </a:extLst>
          </p:cNvPr>
          <p:cNvSpPr/>
          <p:nvPr/>
        </p:nvSpPr>
        <p:spPr>
          <a:xfrm flipH="1">
            <a:off x="8748721" y="252506"/>
            <a:ext cx="3119172" cy="5392992"/>
          </a:xfrm>
          <a:prstGeom prst="homePlate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611" y="1137014"/>
            <a:ext cx="3450635" cy="79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353" y="4166985"/>
            <a:ext cx="2248242" cy="1741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85" y="23725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Timing Coordinated With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Factors affecting start date selection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Availability of suitable site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Historic Preservation Process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Environmental Impact Study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Other VA projects on campus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Existing structures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Weather/Climate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Financial Support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773" y="3167712"/>
            <a:ext cx="3193473" cy="212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20"/>
          <a:stretch/>
        </p:blipFill>
        <p:spPr>
          <a:xfrm>
            <a:off x="7289710" y="1777318"/>
            <a:ext cx="3086100" cy="1626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9148" y="4962344"/>
            <a:ext cx="1966519" cy="1690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http://www.fisherhouse.org/images/site/bgr_bann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0" y="5890097"/>
            <a:ext cx="783077" cy="7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44" y="323119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Steps for VA, FHF and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Groups</a:t>
            </a:r>
          </a:p>
        </p:txBody>
      </p:sp>
      <p:pic>
        <p:nvPicPr>
          <p:cNvPr id="10" name="Picture 2" descr="http://www.fisherhouse.org/images/site/bgr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9985"/>
            <a:ext cx="12192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0" y="5890097"/>
            <a:ext cx="783077" cy="783077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AFBA2E6-A621-423C-BB6E-EA0B73346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135" y="2127005"/>
            <a:ext cx="5403442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 Ventral Office (VACO) and FHF Site Visit to VA Medical Center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 Site-Prep of Land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Proffer Submission from FHF to VA</a:t>
            </a:r>
          </a:p>
          <a:p>
            <a:pPr lvl="1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Includes VA-approved standard FH basis of design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Proffer Acceptance by Secretary of VA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14522C3-CC8F-4207-BCEF-033DED0F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989" y="237116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 issues permits and revocable license to FHF to begin construction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Completion of Site Prep by VAMC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Ground Breaking Ceremony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FH General Contractor Mobilization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ED07A2-A3D2-46A5-8CB8-CC00172A1793}"/>
              </a:ext>
            </a:extLst>
          </p:cNvPr>
          <p:cNvGrpSpPr/>
          <p:nvPr/>
        </p:nvGrpSpPr>
        <p:grpSpPr>
          <a:xfrm>
            <a:off x="7963366" y="135501"/>
            <a:ext cx="2808888" cy="1973332"/>
            <a:chOff x="9248701" y="150862"/>
            <a:chExt cx="2808888" cy="19733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9B1CD1-E119-48BD-8E0E-98E67DD1A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8701" y="150862"/>
              <a:ext cx="2808888" cy="1973332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937E41-6547-4FA0-9271-88A4195D80EE}"/>
                </a:ext>
              </a:extLst>
            </p:cNvPr>
            <p:cNvSpPr/>
            <p:nvPr/>
          </p:nvSpPr>
          <p:spPr>
            <a:xfrm rot="1975526">
              <a:off x="11132532" y="1684962"/>
              <a:ext cx="362243" cy="29329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74B0EF8-B3AC-411F-A880-62720B46E0A2}"/>
                </a:ext>
              </a:extLst>
            </p:cNvPr>
            <p:cNvSpPr/>
            <p:nvPr/>
          </p:nvSpPr>
          <p:spPr>
            <a:xfrm rot="7246983">
              <a:off x="11275305" y="1351539"/>
              <a:ext cx="569343" cy="3115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B303B9-80D0-4F5B-9EA7-AE37D9E060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060" y="5554832"/>
            <a:ext cx="1978249" cy="116766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5A6FC5-7F03-4379-B060-5AC3752C8C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953" y="5460728"/>
            <a:ext cx="1846426" cy="135587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94FD05-7EB0-46DD-824F-BE4E8637A8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55" y="5573004"/>
            <a:ext cx="2012690" cy="116766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40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44" y="323119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Steps for VA, FHF and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Groups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www.fisherhouse.org/images/site/bgr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9985"/>
            <a:ext cx="12192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0" y="5890097"/>
            <a:ext cx="783077" cy="783077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14522C3-CC8F-4207-BCEF-033DED0F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738" y="1937146"/>
            <a:ext cx="544209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Completion of FH Construction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Notification to VA Secretary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 acceptance of FH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 staffing and outfitting of FH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Hire Manager &amp; Staff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Install VA-unique systems connected to FH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Locks, security monitors, cable, etc.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Dedication Ceremony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VAMC opens FH and begins accepting FH families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23183B-11F0-4190-80E3-6093222431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033" y="1000129"/>
            <a:ext cx="2153033" cy="9370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9B1CD1-E119-48BD-8E0E-98E67DD1A2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701" y="150862"/>
            <a:ext cx="2808888" cy="1973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937E41-6547-4FA0-9271-88A4195D80EE}"/>
              </a:ext>
            </a:extLst>
          </p:cNvPr>
          <p:cNvSpPr/>
          <p:nvPr/>
        </p:nvSpPr>
        <p:spPr>
          <a:xfrm rot="1975526">
            <a:off x="11132532" y="1684962"/>
            <a:ext cx="362243" cy="29329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74B0EF8-B3AC-411F-A880-62720B46E0A2}"/>
              </a:ext>
            </a:extLst>
          </p:cNvPr>
          <p:cNvSpPr/>
          <p:nvPr/>
        </p:nvSpPr>
        <p:spPr>
          <a:xfrm rot="7246983">
            <a:off x="11275305" y="1351539"/>
            <a:ext cx="569343" cy="311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C4757-64E3-482E-92D5-C1687231D3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611" y="2886173"/>
            <a:ext cx="4833281" cy="32299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83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isherhouse.org/images/site/bgr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FHF Support – Post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994" y="1204345"/>
            <a:ext cx="4113402" cy="469294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Dedication Ceremony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(assist w/ planning &amp; execution)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FHF one-year warranty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Pay DoD lodging fees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(not applicable for VA) 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Forward designated donations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Gifts-in-kind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Host FH Managers Conference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Host Friends of FH Community Group Conference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Support as required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0" y="5890097"/>
            <a:ext cx="783077" cy="783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97" y="1447800"/>
            <a:ext cx="2891537" cy="19204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982" y="5128425"/>
            <a:ext cx="2110695" cy="1297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914" y="2842928"/>
            <a:ext cx="2290199" cy="2551358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896" y="3357711"/>
            <a:ext cx="3045164" cy="17813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620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isherhouse.org/images/site/bgr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057" y="333376"/>
            <a:ext cx="929496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FHF transfers FH ownership to VAMC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93" y="1402752"/>
            <a:ext cx="4748288" cy="4692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Key VA Medical Center Responsibilities: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Establish the Facility Fisher House Program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Identify Fisher House Program Alignment within the organization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Establish a Fisher House Steering Committee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Hire a Fisher House Manager and plan for support staff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Educate VA staff and the  community about Fisher House </a:t>
            </a: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0" y="5890097"/>
            <a:ext cx="783077" cy="783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9EFDB-2FFC-43BA-A6C1-BDA91D749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33" y="1238252"/>
            <a:ext cx="5753100" cy="2371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7CF5B-DCB5-4487-90B2-6DDBF30454B9}"/>
              </a:ext>
            </a:extLst>
          </p:cNvPr>
          <p:cNvSpPr txBox="1"/>
          <p:nvPr/>
        </p:nvSpPr>
        <p:spPr>
          <a:xfrm>
            <a:off x="5762398" y="4133134"/>
            <a:ext cx="61625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VA Community Engagement and Media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Fisher House Web Course availability for all VA staff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Maintain other VA temporary lodging or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Hoptel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Program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Develop a local Fisher House Policy and Computerized Patient Record System (CPRS) consult for referrals </a:t>
            </a:r>
          </a:p>
        </p:txBody>
      </p:sp>
    </p:spTree>
    <p:extLst>
      <p:ext uri="{BB962C8B-B14F-4D97-AF65-F5344CB8AC3E}">
        <p14:creationId xmlns:p14="http://schemas.microsoft.com/office/powerpoint/2010/main" val="241561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302" y="2325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 Owns &amp; Operates the FH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3562" y="1437380"/>
            <a:ext cx="5101307" cy="54206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VA staffs the Fisher House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Local FH Manager, 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Asst Manager /Program Asst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Housekeepers</a:t>
            </a:r>
          </a:p>
          <a:p>
            <a:pPr>
              <a:defRPr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VAMC funds day-to-day operation costs, including:</a:t>
            </a:r>
          </a:p>
          <a:p>
            <a:pPr lvl="1">
              <a:defRPr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Utilities, </a:t>
            </a:r>
          </a:p>
          <a:p>
            <a:pPr lvl="1">
              <a:defRPr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General upkeep </a:t>
            </a:r>
          </a:p>
          <a:p>
            <a:pPr lvl="1">
              <a:defRPr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Annual Fisher House Refurbishment (funded through VISN)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VA is committed to maintaining Fisher Houses in pristine condition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VA Coordinates Volunteers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Through VAMC Voluntary Services Office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VA coordinates support from FHF &amp; local community groups, and other supporters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VA Informs the public of this new asset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06768"/>
            <a:ext cx="3743037" cy="274092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073" y="3737117"/>
            <a:ext cx="3243365" cy="2234715"/>
          </a:xfrm>
          <a:prstGeom prst="rect">
            <a:avLst/>
          </a:prstGeom>
        </p:spPr>
      </p:pic>
      <p:pic>
        <p:nvPicPr>
          <p:cNvPr id="7" name="Picture 2" descr="http://www.fisherhouse.org/images/site/bgr_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1131" y="-9525"/>
            <a:ext cx="12192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86879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824</Words>
  <Application>Microsoft Office PowerPoint</Application>
  <PresentationFormat>Widescreen</PresentationFormat>
  <Paragraphs>161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Gautami</vt:lpstr>
      <vt:lpstr>Palatino Linotype</vt:lpstr>
      <vt:lpstr>7_Office Theme</vt:lpstr>
      <vt:lpstr>Office Theme</vt:lpstr>
      <vt:lpstr>5_Office Theme</vt:lpstr>
      <vt:lpstr> </vt:lpstr>
      <vt:lpstr>FH Construction Update</vt:lpstr>
      <vt:lpstr>Timing Coordinated With VA</vt:lpstr>
      <vt:lpstr>Key Steps for VA, FHF and  Community Groups</vt:lpstr>
      <vt:lpstr>Key Steps for VA, FHF and  Community Groups (cont)</vt:lpstr>
      <vt:lpstr>FHF Support – Post Construction</vt:lpstr>
      <vt:lpstr>FHF transfers FH ownership to VAMC</vt:lpstr>
      <vt:lpstr>VA Owns &amp; Operates the FH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Gawne</dc:creator>
  <cp:lastModifiedBy>Brian Gawne</cp:lastModifiedBy>
  <cp:revision>17</cp:revision>
  <dcterms:created xsi:type="dcterms:W3CDTF">2019-04-05T17:48:13Z</dcterms:created>
  <dcterms:modified xsi:type="dcterms:W3CDTF">2019-04-09T14:32:53Z</dcterms:modified>
</cp:coreProperties>
</file>